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257" r:id="rId3"/>
    <p:sldId id="346" r:id="rId4"/>
    <p:sldId id="412" r:id="rId5"/>
    <p:sldId id="347" r:id="rId6"/>
    <p:sldId id="260" r:id="rId7"/>
    <p:sldId id="344" r:id="rId8"/>
    <p:sldId id="340" r:id="rId9"/>
    <p:sldId id="338" r:id="rId10"/>
    <p:sldId id="404" r:id="rId11"/>
    <p:sldId id="405" r:id="rId12"/>
    <p:sldId id="396" r:id="rId13"/>
    <p:sldId id="397" r:id="rId14"/>
    <p:sldId id="406" r:id="rId15"/>
    <p:sldId id="398" r:id="rId16"/>
    <p:sldId id="399" r:id="rId17"/>
    <p:sldId id="400" r:id="rId18"/>
    <p:sldId id="401" r:id="rId19"/>
    <p:sldId id="402" r:id="rId20"/>
    <p:sldId id="407" r:id="rId21"/>
    <p:sldId id="413" r:id="rId22"/>
    <p:sldId id="393" r:id="rId23"/>
    <p:sldId id="408" r:id="rId24"/>
    <p:sldId id="409" r:id="rId25"/>
    <p:sldId id="410" r:id="rId26"/>
    <p:sldId id="411" r:id="rId27"/>
    <p:sldId id="373" r:id="rId28"/>
    <p:sldId id="331" r:id="rId29"/>
    <p:sldId id="298" r:id="rId30"/>
    <p:sldId id="29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1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109" d="100"/>
          <a:sy n="109" d="100"/>
        </p:scale>
        <p:origin x="120" y="4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F902116B-8308-4E4F-8323-A3D24F6A33FB}"/>
  </pc:docChgLst>
  <pc:docChgLst>
    <pc:chgData name="Wittman, Barry" userId="bff186cd-6ce8-41ba-8e8c-e85cdef216de" providerId="ADAL" clId="{3C7286F6-24F2-4439-9919-764E05756933}"/>
    <pc:docChg chg="addSld delSld modSld">
      <pc:chgData name="Wittman, Barry" userId="bff186cd-6ce8-41ba-8e8c-e85cdef216de" providerId="ADAL" clId="{3C7286F6-24F2-4439-9919-764E05756933}" dt="2025-08-27T15:19:15.556" v="30" actId="20577"/>
      <pc:docMkLst>
        <pc:docMk/>
      </pc:docMkLst>
      <pc:sldChg chg="del">
        <pc:chgData name="Wittman, Barry" userId="bff186cd-6ce8-41ba-8e8c-e85cdef216de" providerId="ADAL" clId="{3C7286F6-24F2-4439-9919-764E05756933}" dt="2025-08-27T15:19:01.482" v="13" actId="2696"/>
        <pc:sldMkLst>
          <pc:docMk/>
          <pc:sldMk cId="2257703110" sldId="284"/>
        </pc:sldMkLst>
      </pc:sldChg>
      <pc:sldChg chg="add">
        <pc:chgData name="Wittman, Barry" userId="bff186cd-6ce8-41ba-8e8c-e85cdef216de" providerId="ADAL" clId="{3C7286F6-24F2-4439-9919-764E05756933}" dt="2025-08-27T15:18:02.785" v="0"/>
        <pc:sldMkLst>
          <pc:docMk/>
          <pc:sldMk cId="0" sldId="338"/>
        </pc:sldMkLst>
      </pc:sldChg>
      <pc:sldChg chg="add">
        <pc:chgData name="Wittman, Barry" userId="bff186cd-6ce8-41ba-8e8c-e85cdef216de" providerId="ADAL" clId="{3C7286F6-24F2-4439-9919-764E05756933}" dt="2025-08-27T15:18:02.785" v="0"/>
        <pc:sldMkLst>
          <pc:docMk/>
          <pc:sldMk cId="0" sldId="340"/>
        </pc:sldMkLst>
      </pc:sldChg>
      <pc:sldChg chg="modSp">
        <pc:chgData name="Wittman, Barry" userId="bff186cd-6ce8-41ba-8e8c-e85cdef216de" providerId="ADAL" clId="{3C7286F6-24F2-4439-9919-764E05756933}" dt="2025-08-27T15:18:22.597" v="8" actId="20577"/>
        <pc:sldMkLst>
          <pc:docMk/>
          <pc:sldMk cId="2851797536" sldId="404"/>
        </pc:sldMkLst>
        <pc:spChg chg="mod">
          <ac:chgData name="Wittman, Barry" userId="bff186cd-6ce8-41ba-8e8c-e85cdef216de" providerId="ADAL" clId="{3C7286F6-24F2-4439-9919-764E05756933}" dt="2025-08-27T15:18:22.597" v="8" actId="20577"/>
          <ac:spMkLst>
            <pc:docMk/>
            <pc:sldMk cId="2851797536" sldId="404"/>
            <ac:spMk id="4" creationId="{00000000-0000-0000-0000-000000000000}"/>
          </ac:spMkLst>
        </pc:spChg>
      </pc:sldChg>
      <pc:sldChg chg="modSp">
        <pc:chgData name="Wittman, Barry" userId="bff186cd-6ce8-41ba-8e8c-e85cdef216de" providerId="ADAL" clId="{3C7286F6-24F2-4439-9919-764E05756933}" dt="2025-08-27T15:18:15.036" v="4" actId="20577"/>
        <pc:sldMkLst>
          <pc:docMk/>
          <pc:sldMk cId="2982639788" sldId="405"/>
        </pc:sldMkLst>
        <pc:spChg chg="mod">
          <ac:chgData name="Wittman, Barry" userId="bff186cd-6ce8-41ba-8e8c-e85cdef216de" providerId="ADAL" clId="{3C7286F6-24F2-4439-9919-764E05756933}" dt="2025-08-27T15:18:15.036" v="4" actId="20577"/>
          <ac:spMkLst>
            <pc:docMk/>
            <pc:sldMk cId="2982639788" sldId="405"/>
            <ac:spMk id="4" creationId="{00000000-0000-0000-0000-000000000000}"/>
          </ac:spMkLst>
        </pc:spChg>
      </pc:sldChg>
      <pc:sldChg chg="modSp">
        <pc:chgData name="Wittman, Barry" userId="bff186cd-6ce8-41ba-8e8c-e85cdef216de" providerId="ADAL" clId="{3C7286F6-24F2-4439-9919-764E05756933}" dt="2025-08-27T15:18:32.518" v="11" actId="20577"/>
        <pc:sldMkLst>
          <pc:docMk/>
          <pc:sldMk cId="2799054901" sldId="406"/>
        </pc:sldMkLst>
        <pc:spChg chg="mod">
          <ac:chgData name="Wittman, Barry" userId="bff186cd-6ce8-41ba-8e8c-e85cdef216de" providerId="ADAL" clId="{3C7286F6-24F2-4439-9919-764E05756933}" dt="2025-08-27T15:18:32.518" v="11" actId="20577"/>
          <ac:spMkLst>
            <pc:docMk/>
            <pc:sldMk cId="2799054901" sldId="406"/>
            <ac:spMk id="4" creationId="{00000000-0000-0000-0000-000000000000}"/>
          </ac:spMkLst>
        </pc:spChg>
      </pc:sldChg>
      <pc:sldChg chg="del">
        <pc:chgData name="Wittman, Barry" userId="bff186cd-6ce8-41ba-8e8c-e85cdef216de" providerId="ADAL" clId="{3C7286F6-24F2-4439-9919-764E05756933}" dt="2025-08-27T15:18:56.603" v="12" actId="2696"/>
        <pc:sldMkLst>
          <pc:docMk/>
          <pc:sldMk cId="2061121694" sldId="412"/>
        </pc:sldMkLst>
      </pc:sldChg>
      <pc:sldChg chg="modSp add">
        <pc:chgData name="Wittman, Barry" userId="bff186cd-6ce8-41ba-8e8c-e85cdef216de" providerId="ADAL" clId="{3C7286F6-24F2-4439-9919-764E05756933}" dt="2025-08-27T15:19:15.556" v="30" actId="20577"/>
        <pc:sldMkLst>
          <pc:docMk/>
          <pc:sldMk cId="3717466067" sldId="412"/>
        </pc:sldMkLst>
        <pc:spChg chg="mod">
          <ac:chgData name="Wittman, Barry" userId="bff186cd-6ce8-41ba-8e8c-e85cdef216de" providerId="ADAL" clId="{3C7286F6-24F2-4439-9919-764E05756933}" dt="2025-08-27T15:19:15.556" v="30" actId="20577"/>
          <ac:spMkLst>
            <pc:docMk/>
            <pc:sldMk cId="3717466067" sldId="412"/>
            <ac:spMk id="2" creationId="{C4B90322-243B-46D7-AA64-3EF8E5E1712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88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running time?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828800"/>
            <a:ext cx="10972800" cy="2819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+= 2)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j = 0; j &lt; n; j += 3)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		++count;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179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running time?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828800"/>
            <a:ext cx="10972800" cy="464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&lt; n; ++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j = 0; j &lt; n; ++j)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(j == n - 1)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n;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++count;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8263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Hierarchy of complexities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272809"/>
          </a:xfrm>
        </p:spPr>
        <p:txBody>
          <a:bodyPr>
            <a:normAutofit/>
          </a:bodyPr>
          <a:lstStyle/>
          <a:p>
            <a:r>
              <a:rPr lang="en-US" dirty="0"/>
              <a:t>Here is a table of several different complexity measures, in ascending order, with their functions evaluated at </a:t>
            </a:r>
            <a:r>
              <a:rPr lang="en-US" b="1" i="1" dirty="0"/>
              <a:t>n</a:t>
            </a:r>
            <a:r>
              <a:rPr lang="en-US" dirty="0"/>
              <a:t> = 100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2510730"/>
                  </p:ext>
                </p:extLst>
              </p:nvPr>
            </p:nvGraphicFramePr>
            <p:xfrm>
              <a:off x="609600" y="3048002"/>
              <a:ext cx="10972800" cy="35865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576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657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6576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Description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Big Oh</a:t>
                          </a:r>
                        </a:p>
                      </a:txBody>
                      <a:tcPr>
                        <a:lnT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i="1" dirty="0"/>
                            <a:t>f</a:t>
                          </a:r>
                          <a:r>
                            <a:rPr lang="en-US" sz="2000" dirty="0"/>
                            <a:t>(100)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Constant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b="0" i="0" dirty="0" smtClean="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Logarithmic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b="0" i="0" dirty="0" smtClean="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en-US" sz="2000" i="1" baseline="0" dirty="0">
                                    <a:latin typeface="Cambria Math" panose="02040503050406030204" pitchFamily="18" charset="0"/>
                                  </a:rPr>
                                  <m:t>⁡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6.64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Linear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b="0" i="0" dirty="0" smtClean="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err="1"/>
                            <a:t>Linearithmic</a:t>
                          </a:r>
                          <a:endParaRPr lang="en-US" sz="2000" dirty="0"/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b="0" i="0" dirty="0" smtClean="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en-US" sz="2000" i="1" baseline="0" dirty="0">
                                    <a:latin typeface="Cambria Math" panose="02040503050406030204" pitchFamily="18" charset="0"/>
                                  </a:rPr>
                                  <m:t>⁡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664.39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Quadratic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b="0" i="0" dirty="0" smtClean="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 baseline="30000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10000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Cubic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b="0" i="0" dirty="0" smtClean="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 baseline="30000" dirty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1000000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936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Exponential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b="0" i="0" dirty="0" smtClean="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(2</m:t>
                                </m:r>
                                <m:r>
                                  <a:rPr lang="en-US" sz="2000" b="1" i="1" baseline="30000" dirty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1.27 </m:t>
                                </m:r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 10</m:t>
                                </m:r>
                                <m:r>
                                  <a:rPr lang="en-US" sz="2000" i="1" baseline="30000" dirty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</m:oMath>
                            </m:oMathPara>
                          </a14:m>
                          <a:endParaRPr lang="en-US" sz="2000" baseline="30000" dirty="0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936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Factorial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b="0" i="0" dirty="0" smtClean="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!)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>
                        <a:lnB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9.33 </m:t>
                                </m:r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 10</m:t>
                                </m:r>
                                <m:r>
                                  <a:rPr lang="en-US" sz="2000" i="1" baseline="30000" dirty="0">
                                    <a:latin typeface="Cambria Math" panose="02040503050406030204" pitchFamily="18" charset="0"/>
                                  </a:rPr>
                                  <m:t>157</m:t>
                                </m:r>
                              </m:oMath>
                            </m:oMathPara>
                          </a14:m>
                          <a:endParaRPr lang="en-US" sz="2000" baseline="30000" dirty="0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2510730"/>
                  </p:ext>
                </p:extLst>
              </p:nvPr>
            </p:nvGraphicFramePr>
            <p:xfrm>
              <a:off x="609600" y="3048002"/>
              <a:ext cx="10972800" cy="35865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576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657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6576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Description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Big Oh</a:t>
                          </a:r>
                        </a:p>
                      </a:txBody>
                      <a:tcPr>
                        <a:lnT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i="1" dirty="0"/>
                            <a:t>f</a:t>
                          </a:r>
                          <a:r>
                            <a:rPr lang="en-US" sz="2000" dirty="0"/>
                            <a:t>(100)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Constant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667" t="-109231" r="-101167" b="-7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00667" t="-109231" r="-1167" b="-7307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Logarithmic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667" t="-206061" r="-101167" b="-6196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00667" t="-206061" r="-1167" b="-6196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Linear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667" t="-310769" r="-101167" b="-5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00667" t="-310769" r="-1167" b="-5292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err="1"/>
                            <a:t>Linearithmic</a:t>
                          </a:r>
                          <a:endParaRPr lang="en-US" sz="2000" dirty="0"/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667" t="-404545" r="-101167" b="-4212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00667" t="-404545" r="-1167" b="-4212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Quadratic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667" t="-512308" r="-101167" b="-3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00667" t="-512308" r="-1167" b="-3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99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Cubic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667" t="-603030" r="-101167" b="-22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00667" t="-603030" r="-1167" b="-22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Exponential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667" t="-713846" r="-101167" b="-12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00667" t="-713846" r="-1167" b="-1261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Factorial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667" t="-813846" r="-101167" b="-2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667" t="-813846" r="-1167" b="-261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849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log?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log operator is short for logarithm</a:t>
                </a:r>
              </a:p>
              <a:p>
                <a:r>
                  <a:rPr lang="en-US" dirty="0"/>
                  <a:t>Taking the logarithm means </a:t>
                </a:r>
                <a:r>
                  <a:rPr lang="en-US" b="1" dirty="0"/>
                  <a:t>de-</a:t>
                </a:r>
                <a:r>
                  <a:rPr lang="en-US" b="1" dirty="0" err="1"/>
                  <a:t>exponentiating</a:t>
                </a:r>
                <a:r>
                  <a:rPr lang="en-US" dirty="0"/>
                  <a:t> something</a:t>
                </a:r>
              </a:p>
              <a:p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=7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118872" indent="0">
                  <a:buNone/>
                </a:pPr>
                <a:endParaRPr lang="en-US" dirty="0"/>
              </a:p>
              <a:p>
                <a:r>
                  <a:rPr lang="en-US" dirty="0"/>
                  <a:t>What's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⁡1,000,000</m:t>
                    </m:r>
                  </m:oMath>
                </a14:m>
                <a:r>
                  <a:rPr lang="en-US" dirty="0"/>
                  <a:t>?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778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running time?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828800"/>
            <a:ext cx="10972800" cy="2819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*= 2)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		++count;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9905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Logarithms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Formal definition:</a:t>
                </a:r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baseline="30000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(for positive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values)</a:t>
                </a:r>
              </a:p>
              <a:p>
                <a:r>
                  <a:rPr lang="en-US" dirty="0"/>
                  <a:t>Think of it as a de-</a:t>
                </a:r>
                <a:r>
                  <a:rPr lang="en-US" dirty="0" err="1"/>
                  <a:t>exponentiator</a:t>
                </a:r>
                <a:endParaRPr lang="en-US" dirty="0"/>
              </a:p>
              <a:p>
                <a:r>
                  <a:rPr lang="en-US" dirty="0"/>
                  <a:t>Examples: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(1,000,000) = 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(81) =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(512) = 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77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𝐥𝐨𝐠</m:t>
                    </m:r>
                  </m:oMath>
                </a14:m>
                <a:r>
                  <a:rPr lang="en-US" dirty="0"/>
                  <a:t> base 2</a:t>
                </a: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In the normal world, when you see 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</m:t>
                    </m:r>
                  </m:oMath>
                </a14:m>
                <a:r>
                  <a:rPr lang="en-US" dirty="0"/>
                  <a:t> without a subscript, it means the logarithm base 10</a:t>
                </a:r>
              </a:p>
              <a:p>
                <a:pPr lvl="1"/>
                <a:r>
                  <a:rPr lang="en-US" dirty="0"/>
                  <a:t>"What power do you have to raise </a:t>
                </a:r>
                <a:r>
                  <a:rPr lang="en-US" b="1" dirty="0"/>
                  <a:t>10</a:t>
                </a:r>
                <a:r>
                  <a:rPr lang="en-US" dirty="0"/>
                  <a:t> to </a:t>
                </a:r>
                <a:r>
                  <a:rPr lang="en-US" dirty="0" err="1"/>
                  <a:t>to</a:t>
                </a:r>
                <a:r>
                  <a:rPr lang="en-US" dirty="0"/>
                  <a:t> get this number?"</a:t>
                </a:r>
              </a:p>
              <a:p>
                <a:endParaRPr lang="en-US" dirty="0"/>
              </a:p>
              <a:p>
                <a:r>
                  <a:rPr lang="en-US" dirty="0"/>
                  <a:t>In computer science, 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</m:t>
                    </m:r>
                  </m:oMath>
                </a14:m>
                <a:r>
                  <a:rPr lang="en-US" dirty="0"/>
                  <a:t> without a subscript usually means the logarithm base 2</a:t>
                </a:r>
              </a:p>
              <a:p>
                <a:pPr lvl="1"/>
                <a:r>
                  <a:rPr lang="en-US" dirty="0"/>
                  <a:t>"What power do you have to raise </a:t>
                </a:r>
                <a:r>
                  <a:rPr lang="en-US" b="1" dirty="0"/>
                  <a:t>2</a:t>
                </a:r>
                <a:r>
                  <a:rPr lang="en-US" dirty="0"/>
                  <a:t> to </a:t>
                </a:r>
                <a:r>
                  <a:rPr lang="en-US" dirty="0" err="1"/>
                  <a:t>to</a:t>
                </a:r>
                <a:r>
                  <a:rPr lang="en-US" dirty="0"/>
                  <a:t> get this number?"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118872" indent="0">
                  <a:buNone/>
                </a:pPr>
                <a:endParaRPr lang="en-US" dirty="0"/>
              </a:p>
              <a:p>
                <a:r>
                  <a:rPr lang="en-US" dirty="0"/>
                  <a:t>What's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⁡2,048</m:t>
                    </m:r>
                  </m:oMath>
                </a14:m>
                <a:r>
                  <a:rPr lang="en-US" dirty="0"/>
                  <a:t>? (Assuming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</m:t>
                    </m:r>
                  </m:oMath>
                </a14:m>
                <a:r>
                  <a:rPr lang="en-US" dirty="0"/>
                  <a:t> base 2)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362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𝐥𝐨𝐠</m:t>
                    </m:r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⁡</m:t>
                    </m:r>
                  </m:oMath>
                </a14:m>
                <a:r>
                  <a:rPr lang="en-US" dirty="0"/>
                  <a:t> math</a:t>
                </a: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775192"/>
                <a:ext cx="10972800" cy="4701808"/>
              </a:xfrm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r>
                      <m:rPr>
                        <m:sty m:val="p"/>
                      </m:rPr>
                      <a:rPr lang="en-US" i="0" dirty="0" err="1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+ </m:t>
                    </m:r>
                    <m:r>
                      <m:rPr>
                        <m:sty m:val="p"/>
                      </m:rPr>
                      <a:rPr lang="en-US" i="0" dirty="0" err="1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𝑏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 i="0" dirty="0" err="1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− </m:t>
                    </m:r>
                    <m:r>
                      <m:rPr>
                        <m:sty m:val="p"/>
                      </m:rPr>
                      <a:rPr lang="en-US" i="0" dirty="0" err="1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30000" dirty="0" err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i="0" dirty="0" err="1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Base conversion: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0" dirty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i="1" baseline="-25000" dirty="0" err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0" dirty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i="1" baseline="-25000" dirty="0" err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As a consequence: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i="1" baseline="-25000" dirty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baseline="-25000" dirty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i="1" baseline="-25000" dirty="0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baseline="-2500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0" dirty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i="1" baseline="-25000" dirty="0" err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baseline="-25000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&gt; 1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i="0" dirty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i="1" dirty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i="0" dirty="0" err="1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&gt; 1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775192"/>
                <a:ext cx="10972800" cy="4701808"/>
              </a:xfrm>
              <a:blipFill>
                <a:blip r:embed="rId3"/>
                <a:stretch>
                  <a:fillRect b="-1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515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More on 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𝐥𝐨𝐠</m:t>
                    </m:r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⁡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Add one to the logarithm in a base and you'll get the number of digits you need to represent that number in that base</a:t>
                </a:r>
              </a:p>
              <a:p>
                <a:r>
                  <a:rPr lang="en-US" dirty="0"/>
                  <a:t>In other words,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</m:t>
                    </m:r>
                  </m:oMath>
                </a14:m>
                <a:r>
                  <a:rPr lang="en-US" dirty="0"/>
                  <a:t> of a number is related to its </a:t>
                </a:r>
                <a:r>
                  <a:rPr lang="en-US" b="1" dirty="0"/>
                  <a:t>length</a:t>
                </a:r>
              </a:p>
              <a:p>
                <a:pPr lvl="1"/>
                <a:r>
                  <a:rPr lang="en-US" dirty="0"/>
                  <a:t>Even big numbers have small logs</a:t>
                </a:r>
              </a:p>
              <a:p>
                <a:r>
                  <a:rPr lang="en-US" dirty="0"/>
                  <a:t>If there's no subscript,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dirty="0"/>
                  <a:t> is assumed in math world, but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 is assumed for CS</a:t>
                </a:r>
              </a:p>
              <a:p>
                <a:pPr lvl="1"/>
                <a:r>
                  <a:rPr lang="en-US" dirty="0"/>
                  <a:t>Also common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</m:t>
                    </m:r>
                  </m:oMath>
                </a14:m>
                <a:r>
                  <a:rPr lang="en-US" dirty="0"/>
                  <a:t>, the natural log, which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US" baseline="-25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507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is awesome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775192"/>
                <a:ext cx="6324600" cy="462560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As we said, the logarithm of the number is related to the number of digits you need to write it</a:t>
                </a:r>
              </a:p>
              <a:p>
                <a:r>
                  <a:rPr lang="en-US" dirty="0"/>
                  <a:t>That means that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</m:t>
                    </m:r>
                  </m:oMath>
                </a14:m>
                <a:r>
                  <a:rPr lang="en-US" dirty="0"/>
                  <a:t> of a very large number is still pretty small</a:t>
                </a:r>
              </a:p>
              <a:p>
                <a:r>
                  <a:rPr lang="en-US" dirty="0"/>
                  <a:t>An algorithm that runs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time is very fast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775192"/>
                <a:ext cx="6324600" cy="4625609"/>
              </a:xfrm>
              <a:blipFill>
                <a:blip r:embed="rId2"/>
                <a:stretch>
                  <a:fillRect t="-659" r="-1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453625"/>
                  </p:ext>
                </p:extLst>
              </p:nvPr>
            </p:nvGraphicFramePr>
            <p:xfrm>
              <a:off x="6934201" y="1905000"/>
              <a:ext cx="4800599" cy="4267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5882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3230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946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8534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Number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en-US" sz="2800" i="1" baseline="-25000" dirty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US" sz="2800" baseline="-25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en-US" sz="2800" i="1" baseline="-25000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2800" baseline="-25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5344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US" sz="2400" i="1" dirty="0" smtClean="0">
                                    <a:latin typeface="Cambria Math" panose="02040503050406030204" pitchFamily="18" charset="0"/>
                                  </a:rPr>
                                  <m:t>1,000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534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US" sz="2400" i="1" dirty="0" smtClean="0">
                                    <a:latin typeface="Cambria Math" panose="02040503050406030204" pitchFamily="18" charset="0"/>
                                  </a:rPr>
                                  <m:t>1,000,000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534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US" sz="2400" i="1" dirty="0" smtClean="0">
                                    <a:latin typeface="Cambria Math" panose="02040503050406030204" pitchFamily="18" charset="0"/>
                                  </a:rPr>
                                  <m:t>1,000,000,000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534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US" sz="2400" i="1" dirty="0" smtClean="0">
                                    <a:latin typeface="Cambria Math" panose="02040503050406030204" pitchFamily="18" charset="0"/>
                                  </a:rPr>
                                  <m:t>1,000,000,000,000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453625"/>
                  </p:ext>
                </p:extLst>
              </p:nvPr>
            </p:nvGraphicFramePr>
            <p:xfrm>
              <a:off x="6934201" y="1905000"/>
              <a:ext cx="4800599" cy="4267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5882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3230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946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8534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Number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76471" t="-714" r="-90588" b="-402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29530" t="-714" r="-3356" b="-4021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534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13" t="-100714" r="-69083" b="-302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76471" t="-100714" r="-90588" b="-302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29530" t="-100714" r="-3356" b="-3021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534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13" t="-199291" r="-69083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76471" t="-199291" r="-90588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29530" t="-199291" r="-3356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534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13" t="-301429" r="-69083" b="-10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76471" t="-301429" r="-90588" b="-10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29530" t="-301429" r="-3356" b="-10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534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13" t="-401429" r="-69083" b="-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76471" t="-401429" r="-90588" b="-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29530" t="-401429" r="-3356" b="-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575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Java Collections Framework (JCF)</a:t>
            </a:r>
          </a:p>
          <a:p>
            <a:r>
              <a:rPr lang="en-US" dirty="0"/>
              <a:t>Computational complexity</a:t>
            </a:r>
          </a:p>
          <a:p>
            <a:r>
              <a:rPr lang="en-US" dirty="0"/>
              <a:t>Big Oh notation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Oh, Big Omega, Big Theta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 of Big Oh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be two functions over integers</a:t>
                </a:r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/>
                  <a:t> if and only if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 ≤ </m:t>
                    </m:r>
                    <m:r>
                      <a:rPr lang="en-US" b="0" i="1" dirty="0" err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dirty="0" err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b="0" i="1" dirty="0" err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 &gt; 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i="1" dirty="0"/>
              </a:p>
              <a:p>
                <a:pPr lvl="1"/>
                <a:r>
                  <a:rPr lang="en-US" dirty="0"/>
                  <a:t>for </a:t>
                </a:r>
                <a:r>
                  <a:rPr lang="en-US" b="1" dirty="0"/>
                  <a:t>some</a:t>
                </a:r>
                <a:r>
                  <a:rPr lang="en-US" dirty="0"/>
                  <a:t> positive real numbers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i="1" dirty="0"/>
              </a:p>
              <a:p>
                <a:endParaRPr lang="en-US" dirty="0"/>
              </a:p>
              <a:p>
                <a:r>
                  <a:rPr lang="en-US" dirty="0"/>
                  <a:t>In other words, past some arbitrary point, with some arbitrary scaling factor,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always bigger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527" r="-1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869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kinds of bounds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We've been sloppy so far, saying that something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when its running time is proportional to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i="1" dirty="0"/>
              </a:p>
              <a:p>
                <a:r>
                  <a:rPr lang="en-US" dirty="0"/>
                  <a:t>Big Oh is actually an </a:t>
                </a:r>
                <a:r>
                  <a:rPr lang="en-US" b="1" dirty="0"/>
                  <a:t>upper bound</a:t>
                </a:r>
                <a:r>
                  <a:rPr lang="en-US" dirty="0"/>
                  <a:t>, meaning that something whose running time is proportional to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b="1" i="1" dirty="0"/>
                  <a:t>  </a:t>
                </a:r>
                <a:r>
                  <a:rPr lang="en-US" dirty="0"/>
                  <a:t>(like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42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 + 7</m:t>
                    </m:r>
                  </m:oMath>
                </a14:m>
                <a:r>
                  <a:rPr lang="en-US" dirty="0"/>
                  <a:t>)</a:t>
                </a:r>
                <a:endParaRPr lang="en-US" b="1" i="1" dirty="0"/>
              </a:p>
              <a:p>
                <a:pPr lvl="1"/>
                <a:r>
                  <a:rPr lang="en-US" dirty="0"/>
                  <a:t>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But is also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And is also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US" b="0" i="1" baseline="30000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If the running time of something is actually proportional to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, we should say it's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dirty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We often use Big Oh because it's easier to find an upper bound than to get a tight bound</a:t>
                </a:r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300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All three are useful measures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establishes an upper bound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/>
                  <a:t> if there exist positive numbers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≤ 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&gt;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b="1" i="1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dirty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establishes a lower bound</a:t>
                </a:r>
                <a:endParaRPr lang="en-US" i="1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/>
                  <a:t> if there exist positive numbers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≥ 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&gt;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b="1" i="1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dirty="0" smtClean="0"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establishes a tight bound</a:t>
                </a:r>
                <a:endParaRPr lang="en-US" i="1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/>
                  <a:t> if there exist positive numbers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baseline="-25000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err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for all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&gt;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b="1" i="1" dirty="0"/>
              </a:p>
              <a:p>
                <a:pPr lvl="1"/>
                <a:endParaRPr lang="en-US" b="1" i="1" dirty="0"/>
              </a:p>
              <a:p>
                <a:pPr lvl="1"/>
                <a:endParaRPr lang="en-US" i="1" dirty="0"/>
              </a:p>
              <a:p>
                <a:endParaRPr lang="en-US" i="1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Tight bounds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0" dirty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/>
                  <a:t> have a one-to-many relationship with functions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+ 3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but it's also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baseline="30000" dirty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baseline="30000" dirty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dirty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dirty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dirty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dirty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but it's also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dirty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dirty="0" smtClean="0"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dirty="0"/>
                  <a:t> is one-to-many as well, but it has a much tighter bound</a:t>
                </a:r>
              </a:p>
              <a:p>
                <a:r>
                  <a:rPr lang="en-US" dirty="0"/>
                  <a:t>Sometimes it's hard to 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dirty="0" smtClean="0"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Upper bounding isn't too hard, but lower bounding is difficult for many real problems</a:t>
                </a:r>
                <a:endParaRPr lang="en-US" i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82930" indent="-514350">
                  <a:buFont typeface="+mj-lt"/>
                  <a:buAutoNum type="arabicPeriod"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dirty="0"/>
              </a:p>
              <a:p>
                <a:pPr marL="582930" indent="-514350">
                  <a:buFont typeface="+mj-lt"/>
                  <a:buAutoNum type="arabicPeriod"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+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582930" indent="-514350">
                  <a:buFont typeface="+mj-lt"/>
                  <a:buAutoNum type="arabicPeriod"/>
                </a:pP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𝑎𝑛</m:t>
                    </m:r>
                    <m:r>
                      <a:rPr lang="en-US" b="0" i="1" baseline="30000" dirty="0" err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err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baseline="30000" dirty="0" err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582930" indent="-514350">
                  <a:buFont typeface="+mj-lt"/>
                  <a:buAutoNum type="arabicPeriod"/>
                </a:pP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baseline="30000" dirty="0" err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p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for any positive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en-US" i="1" dirty="0"/>
              </a:p>
              <a:p>
                <a:pPr marL="582930" indent="-514350">
                  <a:buFont typeface="+mj-lt"/>
                  <a:buAutoNum type="arabicPeriod"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𝑐𝑔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582930" indent="-514350">
                  <a:buFont typeface="+mj-lt"/>
                  <a:buAutoNum type="arabicPeriod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i="0" dirty="0" err="1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integers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582930" indent="-514350">
                  <a:buFont typeface="+mj-lt"/>
                  <a:buAutoNum type="arabicPeriod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b="0" i="1" baseline="-25000" dirty="0" err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baseline="30000" dirty="0" err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integer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&gt; 1 </m:t>
                    </m:r>
                  </m:oMath>
                </a14:m>
                <a:r>
                  <a:rPr lang="en-US" dirty="0"/>
                  <a:t>and real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&gt; 0</m:t>
                    </m:r>
                  </m:oMath>
                </a14:m>
                <a:endParaRPr lang="en-US" dirty="0"/>
              </a:p>
              <a:p>
                <a:pPr marL="582930" indent="-514350">
                  <a:buFont typeface="+mj-lt"/>
                  <a:buAutoNum type="arabicPeriod"/>
                </a:pPr>
                <a:endParaRPr lang="en-US" dirty="0"/>
              </a:p>
              <a:p>
                <a:pPr marL="582930" indent="-514350"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527" r="-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Implement binary search</a:t>
            </a:r>
          </a:p>
          <a:p>
            <a:r>
              <a:rPr lang="en-US" dirty="0"/>
              <a:t>How much time does a binary search take at most?</a:t>
            </a:r>
          </a:p>
          <a:p>
            <a:r>
              <a:rPr lang="en-US" dirty="0"/>
              <a:t>What about at least?</a:t>
            </a:r>
          </a:p>
          <a:p>
            <a:r>
              <a:rPr lang="en-US" dirty="0"/>
              <a:t>What about on average, assuming that the value is in the list?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practice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 a tight bound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1.1</m:t>
                        </m:r>
                      </m:sup>
                    </m:sSup>
                    <m:r>
                      <a:rPr lang="en-US" b="0" i="1" dirty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𝑙𝑜𝑔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r>
                  <a:rPr lang="en-US" dirty="0"/>
                  <a:t>Give a tight bound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is a constant</a:t>
                </a:r>
              </a:p>
              <a:p>
                <a:r>
                  <a:rPr lang="en-US" dirty="0"/>
                  <a:t>Give functions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baseline="-25000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en-US" dirty="0"/>
                  <a:t> but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not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70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Abstract data types (ADTs)</a:t>
            </a:r>
          </a:p>
          <a:p>
            <a:r>
              <a:rPr lang="en-US" dirty="0"/>
              <a:t>Bags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012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 class Monday!</a:t>
            </a:r>
          </a:p>
          <a:p>
            <a:r>
              <a:rPr lang="en-US" dirty="0"/>
              <a:t>Read section 1.3</a:t>
            </a:r>
          </a:p>
          <a:p>
            <a:r>
              <a:rPr lang="en-US" dirty="0"/>
              <a:t>Finish Assignment 1</a:t>
            </a:r>
          </a:p>
          <a:p>
            <a:pPr lvl="1"/>
            <a:r>
              <a:rPr lang="en-US" dirty="0"/>
              <a:t>Due tonight by midnight!</a:t>
            </a:r>
          </a:p>
          <a:p>
            <a:r>
              <a:rPr lang="en-US" dirty="0"/>
              <a:t>Start Assignment 2</a:t>
            </a:r>
          </a:p>
          <a:p>
            <a:pPr lvl="1"/>
            <a:r>
              <a:rPr lang="en-US" dirty="0"/>
              <a:t>Due next Friday by midnight</a:t>
            </a:r>
          </a:p>
          <a:p>
            <a:r>
              <a:rPr lang="en-US" dirty="0"/>
              <a:t>Keep working on Project 1</a:t>
            </a:r>
          </a:p>
          <a:p>
            <a:pPr lvl="1"/>
            <a:r>
              <a:rPr lang="en-US" dirty="0"/>
              <a:t>Due Friday, September 12 by midnight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90322-243B-46D7-AA64-3EF8E5E17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674FD-581D-4900-93F9-9E60886259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66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1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issues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What's the running time to factor a large number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?</a:t>
                </a:r>
              </a:p>
              <a:p>
                <a:r>
                  <a:rPr lang="en-US" dirty="0"/>
                  <a:t>How many edges are in a completely connected graph?</a:t>
                </a:r>
              </a:p>
              <a:p>
                <a:r>
                  <a:rPr lang="en-US" dirty="0"/>
                  <a:t>If you have a completely connected graph, how many possible tours are there (paths that start at a given node, visit all other nodes, and return to the beginning)?</a:t>
                </a:r>
              </a:p>
              <a:p>
                <a:r>
                  <a:rPr lang="en-US" dirty="0"/>
                  <a:t>How many different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-bit binary numbers are there?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527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 of Big Oh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be two functions over integers</a:t>
                </a:r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/>
                  <a:t> if and only if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 ≤ </m:t>
                    </m:r>
                    <m:r>
                      <a:rPr lang="en-US" b="0" i="1" dirty="0" err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dirty="0" err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b="0" i="1" dirty="0" err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 &gt; 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i="1" dirty="0"/>
              </a:p>
              <a:p>
                <a:pPr lvl="1"/>
                <a:r>
                  <a:rPr lang="en-US" dirty="0"/>
                  <a:t>for </a:t>
                </a:r>
                <a:r>
                  <a:rPr lang="en-US" b="1" dirty="0"/>
                  <a:t>some</a:t>
                </a:r>
                <a:r>
                  <a:rPr lang="en-US" dirty="0"/>
                  <a:t> positive real numbers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i="1" dirty="0"/>
              </a:p>
              <a:p>
                <a:endParaRPr lang="en-US" dirty="0"/>
              </a:p>
              <a:p>
                <a:r>
                  <a:rPr lang="en-US" dirty="0"/>
                  <a:t>In other words, past some arbitrary point, with some arbitrary scaling factor,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always bigger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527" r="-1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1416</TotalTime>
  <Words>1533</Words>
  <Application>Microsoft Office PowerPoint</Application>
  <PresentationFormat>Widescreen</PresentationFormat>
  <Paragraphs>201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Assignment 1</vt:lpstr>
      <vt:lpstr>Assignment 2</vt:lpstr>
      <vt:lpstr>Project 1</vt:lpstr>
      <vt:lpstr>Questions?</vt:lpstr>
      <vt:lpstr>Back to complexity</vt:lpstr>
      <vt:lpstr>Mathematical issues</vt:lpstr>
      <vt:lpstr>Formal definition of Big Oh</vt:lpstr>
      <vt:lpstr>What's the running time?</vt:lpstr>
      <vt:lpstr>What's the running time?</vt:lpstr>
      <vt:lpstr>Hierarchy of complexities</vt:lpstr>
      <vt:lpstr>What's log?</vt:lpstr>
      <vt:lpstr>What's the running time?</vt:lpstr>
      <vt:lpstr>Logarithms</vt:lpstr>
      <vt:lpstr>log base 2</vt:lpstr>
      <vt:lpstr>log⁡ math</vt:lpstr>
      <vt:lpstr>More on log⁡</vt:lpstr>
      <vt:lpstr>Log is awesome</vt:lpstr>
      <vt:lpstr>Big Oh, Big Omega, Big Theta</vt:lpstr>
      <vt:lpstr>Formal definition of Big Oh</vt:lpstr>
      <vt:lpstr>Different kinds of bounds</vt:lpstr>
      <vt:lpstr>All three are useful measures</vt:lpstr>
      <vt:lpstr>Tight bounds</vt:lpstr>
      <vt:lpstr>Facts</vt:lpstr>
      <vt:lpstr>Binary search example</vt:lpstr>
      <vt:lpstr>Complexity practice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241</cp:revision>
  <dcterms:created xsi:type="dcterms:W3CDTF">2009-08-24T20:26:10Z</dcterms:created>
  <dcterms:modified xsi:type="dcterms:W3CDTF">2025-08-28T19:07:35Z</dcterms:modified>
</cp:coreProperties>
</file>